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903"/>
  </p:normalViewPr>
  <p:slideViewPr>
    <p:cSldViewPr snapToGrid="0" snapToObjects="1">
      <p:cViewPr>
        <p:scale>
          <a:sx n="126" d="100"/>
          <a:sy n="126" d="100"/>
        </p:scale>
        <p:origin x="80" y="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0013" y="484479"/>
            <a:ext cx="6911974" cy="2954655"/>
          </a:xfrm>
        </p:spPr>
        <p:txBody>
          <a:bodyPr anchor="b">
            <a:normAutofit/>
          </a:bodyPr>
          <a:lstStyle>
            <a:lvl1pPr algn="ctr">
              <a:defRPr sz="5600" spc="-1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0013" y="3799133"/>
            <a:ext cx="6911974" cy="1969841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395C5C9-164C-46B3-A87E-7660D39D3106}" type="datetime2">
              <a:rPr lang="en-US" smtClean="0"/>
              <a:t>Monday, March 29,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207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000" y="2636838"/>
            <a:ext cx="10728325" cy="31321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5B75179A-1E2B-41AB-B400-4F1B4022FAEE}" type="datetime2">
              <a:rPr lang="en-US" smtClean="0"/>
              <a:t>Monday, March 29,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353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40486" y="720000"/>
            <a:ext cx="1477328" cy="5048975"/>
          </a:xfrm>
        </p:spPr>
        <p:txBody>
          <a:bodyPr vert="eaVert">
            <a:norm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838" y="720000"/>
            <a:ext cx="8929614" cy="5048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5681D0F-6595-4F14-8EF3-954CD87C797B}" type="datetime2">
              <a:rPr lang="en-US" smtClean="0"/>
              <a:t>Monday, March 29,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211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000" y="2541600"/>
            <a:ext cx="10728325" cy="3227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4DDCFF8A-AAF8-4A12-8A91-9CA0EAF6CBB9}" type="datetime2">
              <a:rPr lang="en-US" smtClean="0"/>
              <a:t>Monday, March 29,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725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6" cy="2879724"/>
          </a:xfrm>
        </p:spPr>
        <p:txBody>
          <a:bodyPr anchor="b">
            <a:normAutofit/>
          </a:bodyPr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910" y="3858924"/>
            <a:ext cx="10728326" cy="1919076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ABCC25C3-021A-4B0B-8F70-0C181FE1CF45}" type="datetime2">
              <a:rPr lang="en-US" smtClean="0"/>
              <a:t>Monday, March 29,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16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0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8400" y="2541600"/>
            <a:ext cx="5003801" cy="3234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C23D88D-8CEC-4ED9-A53B-5596187D9A16}" type="datetime2">
              <a:rPr lang="en-US" smtClean="0"/>
              <a:t>Monday, March 29,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330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5" cy="673005"/>
          </a:xfrm>
        </p:spPr>
        <p:txBody>
          <a:bodyPr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1840698"/>
            <a:ext cx="5015638" cy="565796"/>
          </a:xfrm>
        </p:spPr>
        <p:txBody>
          <a:bodyPr wrap="square"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0000" y="2541600"/>
            <a:ext cx="5003801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400" y="1840698"/>
            <a:ext cx="5015638" cy="565796"/>
          </a:xfrm>
        </p:spPr>
        <p:txBody>
          <a:bodyPr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4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D2CCD382-DFDA-4722-A27A-59C21AD112F2}" type="datetime2">
              <a:rPr lang="en-US" smtClean="0"/>
              <a:t>Monday, March 29, 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165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2F2A30D-1C09-413F-AAB1-38F366000715}" type="datetime2">
              <a:rPr lang="en-US" smtClean="0"/>
              <a:t>Monday, March 29,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597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6DB82B9C-D65E-4F64-95C3-B10F3B00F0D9}" type="datetime2">
              <a:rPr lang="en-US" smtClean="0"/>
              <a:t>Monday, March 29, 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421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107463" cy="1477328"/>
          </a:xfrm>
        </p:spPr>
        <p:txBody>
          <a:bodyPr anchor="t" anchorCtr="0">
            <a:normAutofit/>
          </a:bodyPr>
          <a:lstStyle>
            <a:lvl1pPr>
              <a:lnSpc>
                <a:spcPct val="100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8188" y="584662"/>
            <a:ext cx="6911974" cy="5184313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4800"/>
            </a:lvl1pPr>
            <a:lvl2pPr marL="914400" indent="-457200">
              <a:buFont typeface="Arial" panose="020B0604020202020204" pitchFamily="34" charset="0"/>
              <a:buChar char="•"/>
              <a:defRPr sz="20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714500" indent="-342900">
              <a:buFont typeface="Arial" panose="020B0604020202020204" pitchFamily="34" charset="0"/>
              <a:buChar char="•"/>
              <a:defRPr sz="2000"/>
            </a:lvl4pPr>
            <a:lvl5pPr marL="2171700" indent="-342900">
              <a:buFont typeface="Arial" panose="020B0604020202020204" pitchFamily="34" charset="0"/>
              <a:buChar char="•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107463" cy="32318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B7F5FDCC-6AAC-4A08-B9E0-3793AB5E64C3}" type="datetime2">
              <a:rPr lang="en-US" smtClean="0"/>
              <a:t>Monday, March 29,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86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095626" cy="14760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8188" y="728664"/>
            <a:ext cx="6923812" cy="504031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095625" cy="3232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349FE94D-439C-40F1-900E-BC07940E3988}" type="datetime2">
              <a:rPr lang="en-US" smtClean="0"/>
              <a:t>Monday, March 29,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787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646535-AEF6-4883-A4F9-EEC1F8B4319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1477328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2541600"/>
            <a:ext cx="10728325" cy="322737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l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8DEA2CF1-0EB2-4673-802D-3371233E4A77}" type="datetime2">
              <a:rPr lang="en-US" smtClean="0"/>
              <a:t>Monday, March 29,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ct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621B6DD-29C1-4FEA-923F-71EA134769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9369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50" r:id="rId6"/>
    <p:sldLayoutId id="2147483745" r:id="rId7"/>
    <p:sldLayoutId id="2147483746" r:id="rId8"/>
    <p:sldLayoutId id="2147483747" r:id="rId9"/>
    <p:sldLayoutId id="2147483749" r:id="rId10"/>
    <p:sldLayoutId id="2147483748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42DFF2D-EA41-4CBE-9659-C2917E4882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AEA7B1-6EC8-A242-A758-D47D4D72A7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0000" y="720000"/>
            <a:ext cx="5015638" cy="2804400"/>
          </a:xfrm>
        </p:spPr>
        <p:txBody>
          <a:bodyPr>
            <a:normAutofit/>
          </a:bodyPr>
          <a:lstStyle/>
          <a:p>
            <a:r>
              <a:rPr lang="en-US" b="0" i="0" dirty="0">
                <a:effectLst/>
                <a:latin typeface="-apple-system"/>
              </a:rPr>
              <a:t>Anglo-Saxon layer of English word-stock</a:t>
            </a:r>
            <a:endParaRPr lang="en-C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33F4A9-0FA0-E042-A6F8-5B327D74C6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00" y="3830399"/>
            <a:ext cx="5015638" cy="1936800"/>
          </a:xfrm>
        </p:spPr>
        <p:txBody>
          <a:bodyPr>
            <a:normAutofit/>
          </a:bodyPr>
          <a:lstStyle/>
          <a:p>
            <a:r>
              <a:rPr lang="en-CZ" dirty="0"/>
              <a:t>Lukáš Hudec </a:t>
            </a:r>
          </a:p>
          <a:p>
            <a:r>
              <a:rPr lang="en-CZ" dirty="0"/>
              <a:t>471051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D43C33-9D06-468B-9A04-7338A236816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831" r="17368" b="1"/>
          <a:stretch/>
        </p:blipFill>
        <p:spPr>
          <a:xfrm>
            <a:off x="6529067" y="10"/>
            <a:ext cx="5662935" cy="6857990"/>
          </a:xfrm>
          <a:custGeom>
            <a:avLst/>
            <a:gdLst/>
            <a:ahLst/>
            <a:cxnLst/>
            <a:rect l="l" t="t" r="r" b="b"/>
            <a:pathLst>
              <a:path w="5662935" h="6858000">
                <a:moveTo>
                  <a:pt x="598332" y="0"/>
                </a:moveTo>
                <a:lnTo>
                  <a:pt x="5662935" y="0"/>
                </a:lnTo>
                <a:lnTo>
                  <a:pt x="5662935" y="6858000"/>
                </a:lnTo>
                <a:lnTo>
                  <a:pt x="0" y="6858000"/>
                </a:lnTo>
                <a:lnTo>
                  <a:pt x="78957" y="6777438"/>
                </a:lnTo>
                <a:cubicBezTo>
                  <a:pt x="291624" y="6544265"/>
                  <a:pt x="490445" y="6275955"/>
                  <a:pt x="672224" y="5969316"/>
                </a:cubicBezTo>
                <a:cubicBezTo>
                  <a:pt x="914597" y="5515036"/>
                  <a:pt x="1066080" y="5030470"/>
                  <a:pt x="1217563" y="4515619"/>
                </a:cubicBezTo>
                <a:cubicBezTo>
                  <a:pt x="1338748" y="3970483"/>
                  <a:pt x="1399341" y="3516203"/>
                  <a:pt x="1399341" y="3061922"/>
                </a:cubicBezTo>
                <a:cubicBezTo>
                  <a:pt x="1399341" y="1948936"/>
                  <a:pt x="1190580" y="1021447"/>
                  <a:pt x="773055" y="27945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459837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05D1035C-3BF0-4FE0-B3A3-1062F8600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5FF418-1F3B-4B41-96FB-35BDFF9F1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6195150" cy="1477328"/>
          </a:xfrm>
        </p:spPr>
        <p:txBody>
          <a:bodyPr vert="horz" wrap="square" lIns="0" tIns="0" rIns="0" bIns="0" rtlCol="0" anchor="ctr" anchorCtr="0">
            <a:normAutofit/>
          </a:bodyPr>
          <a:lstStyle/>
          <a:p>
            <a:r>
              <a:rPr lang="en-US" spc="-100" dirty="0"/>
              <a:t>The Origin of English Vocabulary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C34B9B-F154-E74D-B39C-D38D7FF116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999" y="2096528"/>
            <a:ext cx="6452326" cy="3661345"/>
          </a:xfrm>
        </p:spPr>
        <p:txBody>
          <a:bodyPr vert="horz" lIns="0" tIns="0" rIns="0" bIns="0" rtlCol="0">
            <a:normAutofit/>
          </a:bodyPr>
          <a:lstStyle/>
          <a:p>
            <a:pPr>
              <a:buFontTx/>
              <a:buChar char="-"/>
            </a:pPr>
            <a:r>
              <a:rPr lang="en-US" sz="2400" dirty="0" err="1"/>
              <a:t>Anglo-saxon</a:t>
            </a:r>
            <a:r>
              <a:rPr lang="en-US" sz="2400" dirty="0"/>
              <a:t> lexicon i.e. lexicon of Germanic tribes</a:t>
            </a:r>
          </a:p>
          <a:p>
            <a:pPr>
              <a:buFontTx/>
              <a:buChar char="-"/>
            </a:pPr>
            <a:r>
              <a:rPr lang="en-US" sz="2400" b="1" dirty="0"/>
              <a:t>5</a:t>
            </a:r>
            <a:r>
              <a:rPr lang="en-US" sz="2400" b="1" baseline="30000" dirty="0"/>
              <a:t>th</a:t>
            </a:r>
            <a:r>
              <a:rPr lang="en-US" sz="2400" dirty="0"/>
              <a:t> century AD - Britain Invasion (</a:t>
            </a:r>
            <a:r>
              <a:rPr lang="en-US" sz="2400" b="1" dirty="0"/>
              <a:t>OLD ENGLISH</a:t>
            </a:r>
            <a:r>
              <a:rPr lang="en-US" sz="2400" dirty="0"/>
              <a:t>)</a:t>
            </a:r>
          </a:p>
          <a:p>
            <a:pPr>
              <a:buFontTx/>
              <a:buChar char="-"/>
            </a:pPr>
            <a:r>
              <a:rPr lang="en-US" sz="2400" dirty="0"/>
              <a:t>Form a minority part of modern English</a:t>
            </a:r>
          </a:p>
          <a:p>
            <a:pPr>
              <a:buFontTx/>
              <a:buChar char="-"/>
            </a:pPr>
            <a:r>
              <a:rPr lang="en-US" sz="2400" dirty="0"/>
              <a:t>Basic, short, concrete concepts</a:t>
            </a:r>
          </a:p>
          <a:p>
            <a:pPr>
              <a:buFontTx/>
              <a:buChar char="-"/>
            </a:pPr>
            <a:endParaRPr lang="en-US" dirty="0"/>
          </a:p>
        </p:txBody>
      </p:sp>
      <p:pic>
        <p:nvPicPr>
          <p:cNvPr id="5" name="Picture 4" descr="Question mark on green pastel background">
            <a:extLst>
              <a:ext uri="{FF2B5EF4-FFF2-40B4-BE49-F238E27FC236}">
                <a16:creationId xmlns:a16="http://schemas.microsoft.com/office/drawing/2014/main" id="{4516A3B1-1D0C-4867-AECE-F642DF31005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069"/>
          <a:stretch/>
        </p:blipFill>
        <p:spPr>
          <a:xfrm>
            <a:off x="6529065" y="10"/>
            <a:ext cx="5662937" cy="6857990"/>
          </a:xfrm>
          <a:custGeom>
            <a:avLst/>
            <a:gdLst/>
            <a:ahLst/>
            <a:cxnLst/>
            <a:rect l="l" t="t" r="r" b="b"/>
            <a:pathLst>
              <a:path w="5662937" h="6858000">
                <a:moveTo>
                  <a:pt x="598332" y="0"/>
                </a:moveTo>
                <a:lnTo>
                  <a:pt x="5662937" y="0"/>
                </a:lnTo>
                <a:lnTo>
                  <a:pt x="5662937" y="6858000"/>
                </a:lnTo>
                <a:lnTo>
                  <a:pt x="0" y="6858000"/>
                </a:lnTo>
                <a:lnTo>
                  <a:pt x="78957" y="6777438"/>
                </a:lnTo>
                <a:cubicBezTo>
                  <a:pt x="291624" y="6544265"/>
                  <a:pt x="490445" y="6275955"/>
                  <a:pt x="672224" y="5969316"/>
                </a:cubicBezTo>
                <a:cubicBezTo>
                  <a:pt x="914596" y="5515036"/>
                  <a:pt x="1066079" y="5030470"/>
                  <a:pt x="1217562" y="4515619"/>
                </a:cubicBezTo>
                <a:cubicBezTo>
                  <a:pt x="1338748" y="3970483"/>
                  <a:pt x="1399341" y="3516203"/>
                  <a:pt x="1399341" y="3061922"/>
                </a:cubicBezTo>
                <a:cubicBezTo>
                  <a:pt x="1399341" y="1948936"/>
                  <a:pt x="1190579" y="1021447"/>
                  <a:pt x="773055" y="27945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251591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FAE2A12-140C-4527-B721-72C1DD3FC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B43FC7-6A19-4DF3-8506-485B555007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7E689040-6301-4CD3-A20F-EA809EAD5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0344100 w 12192000"/>
              <a:gd name="connsiteY1" fmla="*/ 0 h 6858000"/>
              <a:gd name="connsiteX2" fmla="*/ 10628041 w 12192000"/>
              <a:gd name="connsiteY2" fmla="*/ 181981 h 6858000"/>
              <a:gd name="connsiteX3" fmla="*/ 10890786 w 12192000"/>
              <a:gd name="connsiteY3" fmla="*/ 404196 h 6858000"/>
              <a:gd name="connsiteX4" fmla="*/ 12140703 w 12192000"/>
              <a:gd name="connsiteY4" fmla="*/ 2501275 h 6858000"/>
              <a:gd name="connsiteX5" fmla="*/ 12192000 w 12192000"/>
              <a:gd name="connsiteY5" fmla="*/ 2695497 h 6858000"/>
              <a:gd name="connsiteX6" fmla="*/ 12192000 w 12192000"/>
              <a:gd name="connsiteY6" fmla="*/ 5699618 h 6858000"/>
              <a:gd name="connsiteX7" fmla="*/ 12152883 w 12192000"/>
              <a:gd name="connsiteY7" fmla="*/ 5839731 h 6858000"/>
              <a:gd name="connsiteX8" fmla="*/ 11693517 w 12192000"/>
              <a:gd name="connsiteY8" fmla="*/ 6719283 h 6858000"/>
              <a:gd name="connsiteX9" fmla="*/ 11571478 w 12192000"/>
              <a:gd name="connsiteY9" fmla="*/ 6858000 h 6858000"/>
              <a:gd name="connsiteX10" fmla="*/ 0 w 12192000"/>
              <a:gd name="connsiteY1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0344100" y="0"/>
                </a:lnTo>
                <a:lnTo>
                  <a:pt x="10628041" y="181981"/>
                </a:lnTo>
                <a:cubicBezTo>
                  <a:pt x="10728383" y="255277"/>
                  <a:pt x="10816544" y="329736"/>
                  <a:pt x="10890786" y="404196"/>
                </a:cubicBezTo>
                <a:cubicBezTo>
                  <a:pt x="11447593" y="962641"/>
                  <a:pt x="11888399" y="1637430"/>
                  <a:pt x="12140703" y="2501275"/>
                </a:cubicBezTo>
                <a:lnTo>
                  <a:pt x="12192000" y="2695497"/>
                </a:lnTo>
                <a:lnTo>
                  <a:pt x="12192000" y="5699618"/>
                </a:lnTo>
                <a:lnTo>
                  <a:pt x="12152883" y="5839731"/>
                </a:lnTo>
                <a:cubicBezTo>
                  <a:pt x="12041522" y="6174798"/>
                  <a:pt x="11888399" y="6467982"/>
                  <a:pt x="11693517" y="6719283"/>
                </a:cubicBezTo>
                <a:lnTo>
                  <a:pt x="1157147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7A8662-42FF-F046-B77B-D18D43237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6923813" cy="852413"/>
          </a:xfrm>
        </p:spPr>
        <p:txBody>
          <a:bodyPr>
            <a:normAutofit/>
          </a:bodyPr>
          <a:lstStyle/>
          <a:p>
            <a:r>
              <a:rPr lang="cs-CZ" sz="3600" b="1" dirty="0" err="1"/>
              <a:t>Grammatical</a:t>
            </a:r>
            <a:r>
              <a:rPr lang="cs-CZ" sz="3600" b="1" dirty="0"/>
              <a:t> </a:t>
            </a:r>
            <a:r>
              <a:rPr lang="cs-CZ" sz="3600" b="1" dirty="0" err="1"/>
              <a:t>Words</a:t>
            </a:r>
            <a:endParaRPr lang="en-CZ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C29F73-F1A9-3A4A-937E-B6C1D74B61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471613"/>
            <a:ext cx="10716487" cy="4297363"/>
          </a:xfrm>
        </p:spPr>
        <p:txBody>
          <a:bodyPr>
            <a:normAutofit/>
          </a:bodyPr>
          <a:lstStyle/>
          <a:p>
            <a:endParaRPr lang="en-GB" sz="2400" b="1" dirty="0"/>
          </a:p>
          <a:p>
            <a:r>
              <a:rPr lang="en-GB" sz="2400" b="1" dirty="0"/>
              <a:t>A</a:t>
            </a:r>
            <a:r>
              <a:rPr lang="en-CZ" sz="2400" b="1" dirty="0"/>
              <a:t>uxiliaries</a:t>
            </a:r>
            <a:r>
              <a:rPr lang="en-CZ" sz="2400" dirty="0"/>
              <a:t>: be</a:t>
            </a:r>
            <a:r>
              <a:rPr lang="en-CZ" sz="2400" i="1" dirty="0"/>
              <a:t> (</a:t>
            </a:r>
            <a:r>
              <a:rPr lang="cs-CZ" sz="2400" i="1" dirty="0" err="1"/>
              <a:t>beón</a:t>
            </a:r>
            <a:r>
              <a:rPr lang="en-CZ" sz="2400" i="1" dirty="0"/>
              <a:t>), </a:t>
            </a:r>
            <a:r>
              <a:rPr lang="en-CZ" sz="2400" dirty="0"/>
              <a:t>have</a:t>
            </a:r>
            <a:r>
              <a:rPr lang="en-CZ" sz="2400" i="1" dirty="0"/>
              <a:t> (</a:t>
            </a:r>
            <a:r>
              <a:rPr lang="cs-CZ" sz="2400" i="1" dirty="0" err="1"/>
              <a:t>habban</a:t>
            </a:r>
            <a:r>
              <a:rPr lang="en-CZ" sz="2400" i="1" dirty="0"/>
              <a:t>), </a:t>
            </a:r>
            <a:r>
              <a:rPr lang="en-CZ" sz="2400" dirty="0"/>
              <a:t>can</a:t>
            </a:r>
            <a:r>
              <a:rPr lang="en-CZ" sz="2400" i="1" dirty="0"/>
              <a:t> (</a:t>
            </a:r>
            <a:r>
              <a:rPr lang="cs-CZ" sz="2400" i="1" dirty="0" err="1"/>
              <a:t>cunnan</a:t>
            </a:r>
            <a:r>
              <a:rPr lang="en-CZ" sz="2400" i="1" dirty="0"/>
              <a:t>), must (</a:t>
            </a:r>
            <a:r>
              <a:rPr lang="cs-CZ" sz="2400" i="1" dirty="0" err="1"/>
              <a:t>mótan</a:t>
            </a:r>
            <a:r>
              <a:rPr lang="en-CZ" sz="2400" i="1" dirty="0"/>
              <a:t>), </a:t>
            </a:r>
          </a:p>
          <a:p>
            <a:pPr marL="0" indent="0">
              <a:buNone/>
            </a:pPr>
            <a:r>
              <a:rPr lang="en-CZ" sz="2400" i="1" dirty="0"/>
              <a:t>		  </a:t>
            </a:r>
            <a:r>
              <a:rPr lang="en-CZ" sz="2400" dirty="0"/>
              <a:t>may</a:t>
            </a:r>
            <a:r>
              <a:rPr lang="en-CZ" sz="2400" i="1" dirty="0"/>
              <a:t>, </a:t>
            </a:r>
            <a:r>
              <a:rPr lang="en-CZ" sz="2400" dirty="0"/>
              <a:t>will, shall</a:t>
            </a:r>
          </a:p>
          <a:p>
            <a:r>
              <a:rPr lang="en-GB" sz="2400" b="1" dirty="0"/>
              <a:t>P</a:t>
            </a:r>
            <a:r>
              <a:rPr lang="en-CZ" sz="2400" b="1" dirty="0"/>
              <a:t>repositions</a:t>
            </a:r>
            <a:r>
              <a:rPr lang="en-CZ" sz="2400" dirty="0"/>
              <a:t>: </a:t>
            </a:r>
            <a:r>
              <a:rPr lang="en-CZ" sz="2400" i="1" dirty="0"/>
              <a:t>to, in, at, on, by</a:t>
            </a:r>
            <a:r>
              <a:rPr lang="en-CZ" sz="2400" dirty="0"/>
              <a:t>, etc.</a:t>
            </a:r>
          </a:p>
          <a:p>
            <a:r>
              <a:rPr lang="en-CZ" sz="2400" b="1" dirty="0"/>
              <a:t>Pronouns, Intensifiers, Determiners, Numerals</a:t>
            </a:r>
          </a:p>
          <a:p>
            <a:endParaRPr lang="en-CZ" sz="2400" dirty="0"/>
          </a:p>
        </p:txBody>
      </p:sp>
    </p:spTree>
    <p:extLst>
      <p:ext uri="{BB962C8B-B14F-4D97-AF65-F5344CB8AC3E}">
        <p14:creationId xmlns:p14="http://schemas.microsoft.com/office/powerpoint/2010/main" val="2761220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FAE2A12-140C-4527-B721-72C1DD3FC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B43FC7-6A19-4DF3-8506-485B555007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7E689040-6301-4CD3-A20F-EA809EAD5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0344100 w 12192000"/>
              <a:gd name="connsiteY1" fmla="*/ 0 h 6858000"/>
              <a:gd name="connsiteX2" fmla="*/ 10628041 w 12192000"/>
              <a:gd name="connsiteY2" fmla="*/ 181981 h 6858000"/>
              <a:gd name="connsiteX3" fmla="*/ 10890786 w 12192000"/>
              <a:gd name="connsiteY3" fmla="*/ 404196 h 6858000"/>
              <a:gd name="connsiteX4" fmla="*/ 12140703 w 12192000"/>
              <a:gd name="connsiteY4" fmla="*/ 2501275 h 6858000"/>
              <a:gd name="connsiteX5" fmla="*/ 12192000 w 12192000"/>
              <a:gd name="connsiteY5" fmla="*/ 2695497 h 6858000"/>
              <a:gd name="connsiteX6" fmla="*/ 12192000 w 12192000"/>
              <a:gd name="connsiteY6" fmla="*/ 5699618 h 6858000"/>
              <a:gd name="connsiteX7" fmla="*/ 12152883 w 12192000"/>
              <a:gd name="connsiteY7" fmla="*/ 5839731 h 6858000"/>
              <a:gd name="connsiteX8" fmla="*/ 11693517 w 12192000"/>
              <a:gd name="connsiteY8" fmla="*/ 6719283 h 6858000"/>
              <a:gd name="connsiteX9" fmla="*/ 11571478 w 12192000"/>
              <a:gd name="connsiteY9" fmla="*/ 6858000 h 6858000"/>
              <a:gd name="connsiteX10" fmla="*/ 0 w 12192000"/>
              <a:gd name="connsiteY1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0344100" y="0"/>
                </a:lnTo>
                <a:lnTo>
                  <a:pt x="10628041" y="181981"/>
                </a:lnTo>
                <a:cubicBezTo>
                  <a:pt x="10728383" y="255277"/>
                  <a:pt x="10816544" y="329736"/>
                  <a:pt x="10890786" y="404196"/>
                </a:cubicBezTo>
                <a:cubicBezTo>
                  <a:pt x="11447593" y="962641"/>
                  <a:pt x="11888399" y="1637430"/>
                  <a:pt x="12140703" y="2501275"/>
                </a:cubicBezTo>
                <a:lnTo>
                  <a:pt x="12192000" y="2695497"/>
                </a:lnTo>
                <a:lnTo>
                  <a:pt x="12192000" y="5699618"/>
                </a:lnTo>
                <a:lnTo>
                  <a:pt x="12152883" y="5839731"/>
                </a:lnTo>
                <a:cubicBezTo>
                  <a:pt x="12041522" y="6174798"/>
                  <a:pt x="11888399" y="6467982"/>
                  <a:pt x="11693517" y="6719283"/>
                </a:cubicBezTo>
                <a:lnTo>
                  <a:pt x="1157147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8E5928-1C7C-2047-9F6F-F041E95C5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6923813" cy="739775"/>
          </a:xfrm>
        </p:spPr>
        <p:txBody>
          <a:bodyPr>
            <a:normAutofit/>
          </a:bodyPr>
          <a:lstStyle/>
          <a:p>
            <a:r>
              <a:rPr lang="en-CZ" sz="3600" b="1" dirty="0"/>
              <a:t>Lexical words</a:t>
            </a:r>
            <a:endParaRPr lang="en-CZ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7CC21C-503A-DF4C-B8F3-35D124D8E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358976"/>
            <a:ext cx="10716487" cy="4410000"/>
          </a:xfrm>
        </p:spPr>
        <p:txBody>
          <a:bodyPr>
            <a:normAutofit/>
          </a:bodyPr>
          <a:lstStyle/>
          <a:p>
            <a:endParaRPr lang="en-CZ" dirty="0"/>
          </a:p>
          <a:p>
            <a:r>
              <a:rPr lang="en-CZ" dirty="0"/>
              <a:t>core </a:t>
            </a:r>
            <a:r>
              <a:rPr lang="en-CZ" b="1" dirty="0"/>
              <a:t>verbs</a:t>
            </a:r>
            <a:r>
              <a:rPr lang="en-CZ" dirty="0"/>
              <a:t>: do</a:t>
            </a:r>
            <a:r>
              <a:rPr lang="en-CZ" i="1" dirty="0"/>
              <a:t>, </a:t>
            </a:r>
            <a:r>
              <a:rPr lang="en-CZ" dirty="0"/>
              <a:t>go</a:t>
            </a:r>
            <a:r>
              <a:rPr lang="en-CZ" i="1" dirty="0"/>
              <a:t> (</a:t>
            </a:r>
            <a:r>
              <a:rPr lang="cs-CZ" i="1" dirty="0" err="1"/>
              <a:t>gán</a:t>
            </a:r>
            <a:r>
              <a:rPr lang="en-CZ" i="1" dirty="0"/>
              <a:t>), </a:t>
            </a:r>
            <a:r>
              <a:rPr lang="en-CZ" dirty="0"/>
              <a:t>help</a:t>
            </a:r>
            <a:r>
              <a:rPr lang="en-CZ" i="1" dirty="0"/>
              <a:t> (</a:t>
            </a:r>
            <a:r>
              <a:rPr lang="cs-CZ" i="1" dirty="0" err="1"/>
              <a:t>help</a:t>
            </a:r>
            <a:r>
              <a:rPr lang="en-CZ" i="1" dirty="0"/>
              <a:t>), </a:t>
            </a:r>
            <a:r>
              <a:rPr lang="en-CZ" dirty="0"/>
              <a:t>bear, say…</a:t>
            </a:r>
          </a:p>
          <a:p>
            <a:r>
              <a:rPr lang="en-CZ" dirty="0"/>
              <a:t>common </a:t>
            </a:r>
            <a:r>
              <a:rPr lang="en-CZ" b="1" dirty="0"/>
              <a:t>adjectives</a:t>
            </a:r>
            <a:r>
              <a:rPr lang="en-CZ" dirty="0"/>
              <a:t>: good (</a:t>
            </a:r>
            <a:r>
              <a:rPr lang="cs-CZ" i="1" dirty="0" err="1"/>
              <a:t>gód</a:t>
            </a:r>
            <a:r>
              <a:rPr lang="en-CZ" dirty="0"/>
              <a:t>), long, white…</a:t>
            </a:r>
          </a:p>
          <a:p>
            <a:r>
              <a:rPr lang="en-CZ" b="1" dirty="0"/>
              <a:t>nouns</a:t>
            </a:r>
            <a:r>
              <a:rPr lang="en-CZ" dirty="0"/>
              <a:t> denoting    - the natural phenomena: </a:t>
            </a:r>
            <a:r>
              <a:rPr lang="en-CZ" i="1" dirty="0"/>
              <a:t>earth, field, hill, sun… </a:t>
            </a:r>
            <a:endParaRPr lang="en-CZ" dirty="0"/>
          </a:p>
          <a:p>
            <a:pPr marL="0" indent="0">
              <a:buNone/>
            </a:pPr>
            <a:r>
              <a:rPr lang="en-CZ" dirty="0"/>
              <a:t>                                    - parts of house, domestic objects: </a:t>
            </a:r>
            <a:r>
              <a:rPr lang="en-CZ" i="1" dirty="0"/>
              <a:t>house (</a:t>
            </a:r>
            <a:r>
              <a:rPr lang="cs-CZ" i="1" dirty="0" err="1"/>
              <a:t>hús</a:t>
            </a:r>
            <a:r>
              <a:rPr lang="en-CZ" i="1" dirty="0"/>
              <a:t>), door, bed</a:t>
            </a:r>
            <a:r>
              <a:rPr lang="en-CZ" dirty="0"/>
              <a:t>...</a:t>
            </a:r>
          </a:p>
          <a:p>
            <a:pPr marL="0" indent="0">
              <a:buNone/>
            </a:pPr>
            <a:r>
              <a:rPr lang="en-CZ" i="1" dirty="0"/>
              <a:t>                                    </a:t>
            </a:r>
            <a:r>
              <a:rPr lang="en-CZ" dirty="0"/>
              <a:t>- animals: </a:t>
            </a:r>
            <a:r>
              <a:rPr lang="en-CZ" i="1" dirty="0"/>
              <a:t>fish, dog, cow, swine</a:t>
            </a:r>
            <a:r>
              <a:rPr lang="en-CZ" dirty="0"/>
              <a:t>...  </a:t>
            </a:r>
          </a:p>
          <a:p>
            <a:pPr marL="0" indent="0">
              <a:buNone/>
            </a:pPr>
            <a:r>
              <a:rPr lang="en-CZ" dirty="0"/>
              <a:t>                                    - calendar, time: </a:t>
            </a:r>
            <a:r>
              <a:rPr lang="en-CZ" i="1" dirty="0"/>
              <a:t>day. month, year</a:t>
            </a:r>
            <a:r>
              <a:rPr lang="en-CZ" dirty="0"/>
              <a:t>...</a:t>
            </a:r>
          </a:p>
          <a:p>
            <a:endParaRPr lang="en-CZ" sz="2400" dirty="0"/>
          </a:p>
        </p:txBody>
      </p:sp>
    </p:spTree>
    <p:extLst>
      <p:ext uri="{BB962C8B-B14F-4D97-AF65-F5344CB8AC3E}">
        <p14:creationId xmlns:p14="http://schemas.microsoft.com/office/powerpoint/2010/main" val="3980655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AFAE2A12-140C-4527-B721-72C1DD3FC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5B43FC7-6A19-4DF3-8506-485B555007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7E689040-6301-4CD3-A20F-EA809EAD5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0344100 w 12192000"/>
              <a:gd name="connsiteY1" fmla="*/ 0 h 6858000"/>
              <a:gd name="connsiteX2" fmla="*/ 10628041 w 12192000"/>
              <a:gd name="connsiteY2" fmla="*/ 181981 h 6858000"/>
              <a:gd name="connsiteX3" fmla="*/ 10890786 w 12192000"/>
              <a:gd name="connsiteY3" fmla="*/ 404196 h 6858000"/>
              <a:gd name="connsiteX4" fmla="*/ 12140703 w 12192000"/>
              <a:gd name="connsiteY4" fmla="*/ 2501275 h 6858000"/>
              <a:gd name="connsiteX5" fmla="*/ 12192000 w 12192000"/>
              <a:gd name="connsiteY5" fmla="*/ 2695497 h 6858000"/>
              <a:gd name="connsiteX6" fmla="*/ 12192000 w 12192000"/>
              <a:gd name="connsiteY6" fmla="*/ 5699618 h 6858000"/>
              <a:gd name="connsiteX7" fmla="*/ 12152883 w 12192000"/>
              <a:gd name="connsiteY7" fmla="*/ 5839731 h 6858000"/>
              <a:gd name="connsiteX8" fmla="*/ 11693517 w 12192000"/>
              <a:gd name="connsiteY8" fmla="*/ 6719283 h 6858000"/>
              <a:gd name="connsiteX9" fmla="*/ 11571478 w 12192000"/>
              <a:gd name="connsiteY9" fmla="*/ 6858000 h 6858000"/>
              <a:gd name="connsiteX10" fmla="*/ 0 w 12192000"/>
              <a:gd name="connsiteY1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0344100" y="0"/>
                </a:lnTo>
                <a:lnTo>
                  <a:pt x="10628041" y="181981"/>
                </a:lnTo>
                <a:cubicBezTo>
                  <a:pt x="10728383" y="255277"/>
                  <a:pt x="10816544" y="329736"/>
                  <a:pt x="10890786" y="404196"/>
                </a:cubicBezTo>
                <a:cubicBezTo>
                  <a:pt x="11447593" y="962641"/>
                  <a:pt x="11888399" y="1637430"/>
                  <a:pt x="12140703" y="2501275"/>
                </a:cubicBezTo>
                <a:lnTo>
                  <a:pt x="12192000" y="2695497"/>
                </a:lnTo>
                <a:lnTo>
                  <a:pt x="12192000" y="5699618"/>
                </a:lnTo>
                <a:lnTo>
                  <a:pt x="12152883" y="5839731"/>
                </a:lnTo>
                <a:cubicBezTo>
                  <a:pt x="12041522" y="6174798"/>
                  <a:pt x="11888399" y="6467982"/>
                  <a:pt x="11693517" y="6719283"/>
                </a:cubicBezTo>
                <a:lnTo>
                  <a:pt x="1157147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43752A-2364-AF4A-8056-F84A3057D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6923813" cy="739775"/>
          </a:xfrm>
        </p:spPr>
        <p:txBody>
          <a:bodyPr>
            <a:normAutofit fontScale="90000"/>
          </a:bodyPr>
          <a:lstStyle/>
          <a:p>
            <a:r>
              <a:rPr lang="en-CZ" b="1" dirty="0"/>
              <a:t>Lexical construction</a:t>
            </a:r>
            <a:br>
              <a:rPr lang="en-CZ" b="1" dirty="0"/>
            </a:br>
            <a:endParaRPr lang="en-CZ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6A294-FB80-2148-A5A7-764C97E806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230086"/>
            <a:ext cx="10716487" cy="4876800"/>
          </a:xfrm>
        </p:spPr>
        <p:txBody>
          <a:bodyPr>
            <a:normAutofit lnSpcReduction="10000"/>
          </a:bodyPr>
          <a:lstStyle/>
          <a:p>
            <a:r>
              <a:rPr lang="en-GB" sz="2400" b="1" dirty="0"/>
              <a:t>D</a:t>
            </a:r>
            <a:r>
              <a:rPr lang="en-CZ" sz="2400" b="1" dirty="0"/>
              <a:t>erivation</a:t>
            </a:r>
          </a:p>
          <a:p>
            <a:pPr lvl="1"/>
            <a:r>
              <a:rPr lang="en-GB" sz="2400" dirty="0"/>
              <a:t>lexical families </a:t>
            </a:r>
            <a:endParaRPr lang="en-CZ" sz="2400" dirty="0"/>
          </a:p>
          <a:p>
            <a:r>
              <a:rPr lang="en-GB" sz="2400" b="1" dirty="0"/>
              <a:t>C</a:t>
            </a:r>
            <a:r>
              <a:rPr lang="en-CZ" sz="2400" b="1" dirty="0"/>
              <a:t>ompounding</a:t>
            </a:r>
          </a:p>
          <a:p>
            <a:pPr lvl="1"/>
            <a:r>
              <a:rPr lang="en-GB" sz="2400" dirty="0"/>
              <a:t>m</a:t>
            </a:r>
            <a:r>
              <a:rPr lang="en-CZ" sz="2400" dirty="0"/>
              <a:t>ostly nouns</a:t>
            </a:r>
          </a:p>
          <a:p>
            <a:r>
              <a:rPr lang="en-GB" sz="2400" b="1" dirty="0"/>
              <a:t>L</a:t>
            </a:r>
            <a:r>
              <a:rPr lang="en-CZ" sz="2400" b="1" dirty="0"/>
              <a:t>oan translations </a:t>
            </a:r>
            <a:r>
              <a:rPr lang="en-CZ" sz="2400" dirty="0"/>
              <a:t>(Calques)</a:t>
            </a:r>
          </a:p>
          <a:p>
            <a:pPr lvl="1"/>
            <a:r>
              <a:rPr lang="en-GB" sz="2400" dirty="0"/>
              <a:t>p</a:t>
            </a:r>
            <a:r>
              <a:rPr lang="en-CZ" sz="2400" dirty="0"/>
              <a:t>iece-by-piece translation</a:t>
            </a:r>
          </a:p>
          <a:p>
            <a:r>
              <a:rPr lang="en-CZ" i="1" dirty="0"/>
              <a:t>Lat</a:t>
            </a:r>
            <a:r>
              <a:rPr lang="en-CZ" dirty="0"/>
              <a:t>.     </a:t>
            </a:r>
            <a:r>
              <a:rPr lang="en-CZ" i="1" dirty="0"/>
              <a:t>trinitas</a:t>
            </a:r>
            <a:r>
              <a:rPr lang="en-CZ" dirty="0"/>
              <a:t>             x          </a:t>
            </a:r>
            <a:r>
              <a:rPr lang="en-CZ" i="1" dirty="0"/>
              <a:t>rriness</a:t>
            </a:r>
            <a:r>
              <a:rPr lang="en-CZ" dirty="0"/>
              <a:t>              </a:t>
            </a:r>
            <a:r>
              <a:rPr lang="en-CZ" i="1" dirty="0"/>
              <a:t>   Old English</a:t>
            </a:r>
          </a:p>
          <a:p>
            <a:pPr marL="0" indent="0">
              <a:buNone/>
            </a:pPr>
            <a:r>
              <a:rPr lang="en-CZ" dirty="0"/>
              <a:t>               </a:t>
            </a:r>
            <a:r>
              <a:rPr lang="en-CZ" i="1" dirty="0"/>
              <a:t>significatio      </a:t>
            </a:r>
            <a:r>
              <a:rPr lang="en-CZ" dirty="0"/>
              <a:t>x          </a:t>
            </a:r>
            <a:r>
              <a:rPr lang="en-CZ" i="1" dirty="0"/>
              <a:t>getacnung</a:t>
            </a:r>
            <a:endParaRPr lang="en-CZ" dirty="0"/>
          </a:p>
          <a:p>
            <a:pPr marL="0" indent="0">
              <a:buNone/>
            </a:pPr>
            <a:r>
              <a:rPr lang="en-CZ" i="1" dirty="0"/>
              <a:t>               coniunctio      </a:t>
            </a:r>
            <a:r>
              <a:rPr lang="en-CZ" dirty="0"/>
              <a:t>x          </a:t>
            </a:r>
            <a:r>
              <a:rPr lang="en-CZ" i="1" dirty="0"/>
              <a:t>geđeodnys</a:t>
            </a:r>
            <a:endParaRPr lang="en-CZ" dirty="0"/>
          </a:p>
          <a:p>
            <a:pPr marL="0" indent="0">
              <a:buNone/>
            </a:pPr>
            <a:r>
              <a:rPr lang="en-CZ" i="1" dirty="0"/>
              <a:t>               praepositio     </a:t>
            </a:r>
            <a:r>
              <a:rPr lang="en-CZ" dirty="0"/>
              <a:t>x          </a:t>
            </a:r>
            <a:r>
              <a:rPr lang="en-CZ" i="1" dirty="0"/>
              <a:t>foresetnys</a:t>
            </a:r>
            <a:endParaRPr lang="en-CZ" dirty="0"/>
          </a:p>
          <a:p>
            <a:endParaRPr lang="en-CZ" sz="2400" dirty="0"/>
          </a:p>
        </p:txBody>
      </p:sp>
    </p:spTree>
    <p:extLst>
      <p:ext uri="{BB962C8B-B14F-4D97-AF65-F5344CB8AC3E}">
        <p14:creationId xmlns:p14="http://schemas.microsoft.com/office/powerpoint/2010/main" val="50927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F58D3F4-AD3E-4263-85BF-7EB7124583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383AC10-A272-4982-A610-DDA728D781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FDED66-1461-4834-9923-329986747F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95815" y="0"/>
            <a:ext cx="11196185" cy="6858000"/>
          </a:xfrm>
          <a:custGeom>
            <a:avLst/>
            <a:gdLst>
              <a:gd name="connsiteX0" fmla="*/ 678180 w 11196185"/>
              <a:gd name="connsiteY0" fmla="*/ 0 h 6858000"/>
              <a:gd name="connsiteX1" fmla="*/ 10577581 w 11196185"/>
              <a:gd name="connsiteY1" fmla="*/ 0 h 6858000"/>
              <a:gd name="connsiteX2" fmla="*/ 10716113 w 11196185"/>
              <a:gd name="connsiteY2" fmla="*/ 294338 h 6858000"/>
              <a:gd name="connsiteX3" fmla="*/ 11040720 w 11196185"/>
              <a:gd name="connsiteY3" fmla="*/ 992736 h 6858000"/>
              <a:gd name="connsiteX4" fmla="*/ 11188414 w 11196185"/>
              <a:gd name="connsiteY4" fmla="*/ 1350314 h 6858000"/>
              <a:gd name="connsiteX5" fmla="*/ 11196185 w 11196185"/>
              <a:gd name="connsiteY5" fmla="*/ 1382182 h 6858000"/>
              <a:gd name="connsiteX6" fmla="*/ 11196185 w 11196185"/>
              <a:gd name="connsiteY6" fmla="*/ 4121434 h 6858000"/>
              <a:gd name="connsiteX7" fmla="*/ 11176802 w 11196185"/>
              <a:gd name="connsiteY7" fmla="*/ 4304566 h 6858000"/>
              <a:gd name="connsiteX8" fmla="*/ 10289429 w 11196185"/>
              <a:gd name="connsiteY8" fmla="*/ 5937296 h 6858000"/>
              <a:gd name="connsiteX9" fmla="*/ 9411880 w 11196185"/>
              <a:gd name="connsiteY9" fmla="*/ 6851146 h 6858000"/>
              <a:gd name="connsiteX10" fmla="*/ 9402883 w 11196185"/>
              <a:gd name="connsiteY10" fmla="*/ 6858000 h 6858000"/>
              <a:gd name="connsiteX11" fmla="*/ 1880709 w 11196185"/>
              <a:gd name="connsiteY11" fmla="*/ 6858000 h 6858000"/>
              <a:gd name="connsiteX12" fmla="*/ 1838993 w 11196185"/>
              <a:gd name="connsiteY12" fmla="*/ 6821023 h 6858000"/>
              <a:gd name="connsiteX13" fmla="*/ 1110605 w 11196185"/>
              <a:gd name="connsiteY13" fmla="*/ 6101023 h 6858000"/>
              <a:gd name="connsiteX14" fmla="*/ 0 w 11196185"/>
              <a:gd name="connsiteY14" fmla="*/ 3022953 h 6858000"/>
              <a:gd name="connsiteX15" fmla="*/ 653297 w 11196185"/>
              <a:gd name="connsiteY15" fmla="*/ 4311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1196185" h="6858000">
                <a:moveTo>
                  <a:pt x="678180" y="0"/>
                </a:moveTo>
                <a:lnTo>
                  <a:pt x="10577581" y="0"/>
                </a:lnTo>
                <a:lnTo>
                  <a:pt x="10716113" y="294338"/>
                </a:lnTo>
                <a:cubicBezTo>
                  <a:pt x="10820232" y="519974"/>
                  <a:pt x="10926393" y="755332"/>
                  <a:pt x="11040720" y="992736"/>
                </a:cubicBezTo>
                <a:cubicBezTo>
                  <a:pt x="11101967" y="1099159"/>
                  <a:pt x="11150454" y="1219908"/>
                  <a:pt x="11188414" y="1350314"/>
                </a:cubicBezTo>
                <a:lnTo>
                  <a:pt x="11196185" y="1382182"/>
                </a:lnTo>
                <a:lnTo>
                  <a:pt x="11196185" y="4121434"/>
                </a:lnTo>
                <a:lnTo>
                  <a:pt x="11176802" y="4304566"/>
                </a:lnTo>
                <a:cubicBezTo>
                  <a:pt x="11053990" y="5160104"/>
                  <a:pt x="10546664" y="5536165"/>
                  <a:pt x="10289429" y="5937296"/>
                </a:cubicBezTo>
                <a:cubicBezTo>
                  <a:pt x="10175102" y="6195166"/>
                  <a:pt x="9816937" y="6534516"/>
                  <a:pt x="9411880" y="6851146"/>
                </a:cubicBezTo>
                <a:lnTo>
                  <a:pt x="9402883" y="6858000"/>
                </a:lnTo>
                <a:lnTo>
                  <a:pt x="1880709" y="6858000"/>
                </a:lnTo>
                <a:lnTo>
                  <a:pt x="1838993" y="6821023"/>
                </a:lnTo>
                <a:cubicBezTo>
                  <a:pt x="1404461" y="6426943"/>
                  <a:pt x="1110605" y="6101023"/>
                  <a:pt x="1110605" y="6101023"/>
                </a:cubicBezTo>
                <a:cubicBezTo>
                  <a:pt x="816622" y="5544351"/>
                  <a:pt x="0" y="3776098"/>
                  <a:pt x="0" y="3022953"/>
                </a:cubicBezTo>
                <a:cubicBezTo>
                  <a:pt x="0" y="2171572"/>
                  <a:pt x="195989" y="894500"/>
                  <a:pt x="653297" y="43119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CCCD22-7188-A244-A9F8-CB829C5F6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7168" y="434143"/>
            <a:ext cx="4991961" cy="1477328"/>
          </a:xfrm>
        </p:spPr>
        <p:txBody>
          <a:bodyPr wrap="square" anchor="ctr">
            <a:normAutofit/>
          </a:bodyPr>
          <a:lstStyle/>
          <a:p>
            <a:r>
              <a:rPr lang="en-CZ" dirty="0"/>
              <a:t>C</a:t>
            </a:r>
            <a:r>
              <a:rPr lang="en-GB" dirty="0"/>
              <a:t>e</a:t>
            </a:r>
            <a:r>
              <a:rPr lang="en-CZ" dirty="0"/>
              <a:t>ltic Influence</a:t>
            </a:r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1607CD53-0FF9-47E9-94AD-2BF64BA80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5824556">
            <a:off x="198004" y="426519"/>
            <a:ext cx="2955087" cy="2765998"/>
          </a:xfrm>
          <a:custGeom>
            <a:avLst/>
            <a:gdLst>
              <a:gd name="T0" fmla="*/ 43 w 250"/>
              <a:gd name="T1" fmla="*/ 167 h 234"/>
              <a:gd name="T2" fmla="*/ 70 w 250"/>
              <a:gd name="T3" fmla="*/ 133 h 234"/>
              <a:gd name="T4" fmla="*/ 48 w 250"/>
              <a:gd name="T5" fmla="*/ 134 h 234"/>
              <a:gd name="T6" fmla="*/ 19 w 250"/>
              <a:gd name="T7" fmla="*/ 130 h 234"/>
              <a:gd name="T8" fmla="*/ 6 w 250"/>
              <a:gd name="T9" fmla="*/ 123 h 234"/>
              <a:gd name="T10" fmla="*/ 1 w 250"/>
              <a:gd name="T11" fmla="*/ 103 h 234"/>
              <a:gd name="T12" fmla="*/ 11 w 250"/>
              <a:gd name="T13" fmla="*/ 81 h 234"/>
              <a:gd name="T14" fmla="*/ 23 w 250"/>
              <a:gd name="T15" fmla="*/ 76 h 234"/>
              <a:gd name="T16" fmla="*/ 81 w 250"/>
              <a:gd name="T17" fmla="*/ 78 h 234"/>
              <a:gd name="T18" fmla="*/ 65 w 250"/>
              <a:gd name="T19" fmla="*/ 49 h 234"/>
              <a:gd name="T20" fmla="*/ 57 w 250"/>
              <a:gd name="T21" fmla="*/ 27 h 234"/>
              <a:gd name="T22" fmla="*/ 67 w 250"/>
              <a:gd name="T23" fmla="*/ 12 h 234"/>
              <a:gd name="T24" fmla="*/ 85 w 250"/>
              <a:gd name="T25" fmla="*/ 1 h 234"/>
              <a:gd name="T26" fmla="*/ 101 w 250"/>
              <a:gd name="T27" fmla="*/ 8 h 234"/>
              <a:gd name="T28" fmla="*/ 107 w 250"/>
              <a:gd name="T29" fmla="*/ 15 h 234"/>
              <a:gd name="T30" fmla="*/ 120 w 250"/>
              <a:gd name="T31" fmla="*/ 37 h 234"/>
              <a:gd name="T32" fmla="*/ 131 w 250"/>
              <a:gd name="T33" fmla="*/ 60 h 234"/>
              <a:gd name="T34" fmla="*/ 164 w 250"/>
              <a:gd name="T35" fmla="*/ 25 h 234"/>
              <a:gd name="T36" fmla="*/ 187 w 250"/>
              <a:gd name="T37" fmla="*/ 11 h 234"/>
              <a:gd name="T38" fmla="*/ 205 w 250"/>
              <a:gd name="T39" fmla="*/ 19 h 234"/>
              <a:gd name="T40" fmla="*/ 214 w 250"/>
              <a:gd name="T41" fmla="*/ 34 h 234"/>
              <a:gd name="T42" fmla="*/ 203 w 250"/>
              <a:gd name="T43" fmla="*/ 57 h 234"/>
              <a:gd name="T44" fmla="*/ 166 w 250"/>
              <a:gd name="T45" fmla="*/ 100 h 234"/>
              <a:gd name="T46" fmla="*/ 217 w 250"/>
              <a:gd name="T47" fmla="*/ 98 h 234"/>
              <a:gd name="T48" fmla="*/ 244 w 250"/>
              <a:gd name="T49" fmla="*/ 104 h 234"/>
              <a:gd name="T50" fmla="*/ 249 w 250"/>
              <a:gd name="T51" fmla="*/ 115 h 234"/>
              <a:gd name="T52" fmla="*/ 247 w 250"/>
              <a:gd name="T53" fmla="*/ 129 h 234"/>
              <a:gd name="T54" fmla="*/ 245 w 250"/>
              <a:gd name="T55" fmla="*/ 134 h 234"/>
              <a:gd name="T56" fmla="*/ 241 w 250"/>
              <a:gd name="T57" fmla="*/ 141 h 234"/>
              <a:gd name="T58" fmla="*/ 227 w 250"/>
              <a:gd name="T59" fmla="*/ 147 h 234"/>
              <a:gd name="T60" fmla="*/ 187 w 250"/>
              <a:gd name="T61" fmla="*/ 151 h 234"/>
              <a:gd name="T62" fmla="*/ 160 w 250"/>
              <a:gd name="T63" fmla="*/ 148 h 234"/>
              <a:gd name="T64" fmla="*/ 168 w 250"/>
              <a:gd name="T65" fmla="*/ 168 h 234"/>
              <a:gd name="T66" fmla="*/ 176 w 250"/>
              <a:gd name="T67" fmla="*/ 194 h 234"/>
              <a:gd name="T68" fmla="*/ 176 w 250"/>
              <a:gd name="T69" fmla="*/ 211 h 234"/>
              <a:gd name="T70" fmla="*/ 170 w 250"/>
              <a:gd name="T71" fmla="*/ 221 h 234"/>
              <a:gd name="T72" fmla="*/ 156 w 250"/>
              <a:gd name="T73" fmla="*/ 230 h 234"/>
              <a:gd name="T74" fmla="*/ 130 w 250"/>
              <a:gd name="T75" fmla="*/ 226 h 234"/>
              <a:gd name="T76" fmla="*/ 122 w 250"/>
              <a:gd name="T77" fmla="*/ 213 h 234"/>
              <a:gd name="T78" fmla="*/ 110 w 250"/>
              <a:gd name="T79" fmla="*/ 169 h 234"/>
              <a:gd name="T80" fmla="*/ 92 w 250"/>
              <a:gd name="T81" fmla="*/ 192 h 234"/>
              <a:gd name="T82" fmla="*/ 87 w 250"/>
              <a:gd name="T83" fmla="*/ 197 h 234"/>
              <a:gd name="T84" fmla="*/ 84 w 250"/>
              <a:gd name="T85" fmla="*/ 201 h 234"/>
              <a:gd name="T86" fmla="*/ 65 w 250"/>
              <a:gd name="T87" fmla="*/ 212 h 234"/>
              <a:gd name="T88" fmla="*/ 50 w 250"/>
              <a:gd name="T89" fmla="*/ 204 h 234"/>
              <a:gd name="T90" fmla="*/ 44 w 250"/>
              <a:gd name="T91" fmla="*/ 198 h 234"/>
              <a:gd name="T92" fmla="*/ 38 w 250"/>
              <a:gd name="T93" fmla="*/ 185 h 234"/>
              <a:gd name="T94" fmla="*/ 43 w 250"/>
              <a:gd name="T95" fmla="*/ 167 h 2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50" h="234">
                <a:moveTo>
                  <a:pt x="43" y="167"/>
                </a:moveTo>
                <a:cubicBezTo>
                  <a:pt x="70" y="133"/>
                  <a:pt x="70" y="133"/>
                  <a:pt x="70" y="133"/>
                </a:cubicBezTo>
                <a:cubicBezTo>
                  <a:pt x="60" y="134"/>
                  <a:pt x="61" y="134"/>
                  <a:pt x="48" y="134"/>
                </a:cubicBezTo>
                <a:cubicBezTo>
                  <a:pt x="34" y="133"/>
                  <a:pt x="24" y="132"/>
                  <a:pt x="19" y="130"/>
                </a:cubicBezTo>
                <a:cubicBezTo>
                  <a:pt x="13" y="128"/>
                  <a:pt x="9" y="126"/>
                  <a:pt x="6" y="123"/>
                </a:cubicBezTo>
                <a:cubicBezTo>
                  <a:pt x="1" y="119"/>
                  <a:pt x="0" y="112"/>
                  <a:pt x="1" y="103"/>
                </a:cubicBezTo>
                <a:cubicBezTo>
                  <a:pt x="2" y="93"/>
                  <a:pt x="6" y="86"/>
                  <a:pt x="11" y="81"/>
                </a:cubicBezTo>
                <a:cubicBezTo>
                  <a:pt x="15" y="77"/>
                  <a:pt x="18" y="76"/>
                  <a:pt x="23" y="76"/>
                </a:cubicBezTo>
                <a:cubicBezTo>
                  <a:pt x="81" y="78"/>
                  <a:pt x="81" y="78"/>
                  <a:pt x="81" y="78"/>
                </a:cubicBezTo>
                <a:cubicBezTo>
                  <a:pt x="65" y="49"/>
                  <a:pt x="65" y="49"/>
                  <a:pt x="65" y="49"/>
                </a:cubicBezTo>
                <a:cubicBezTo>
                  <a:pt x="58" y="40"/>
                  <a:pt x="56" y="33"/>
                  <a:pt x="57" y="27"/>
                </a:cubicBezTo>
                <a:cubicBezTo>
                  <a:pt x="58" y="21"/>
                  <a:pt x="62" y="16"/>
                  <a:pt x="67" y="12"/>
                </a:cubicBezTo>
                <a:cubicBezTo>
                  <a:pt x="74" y="6"/>
                  <a:pt x="80" y="2"/>
                  <a:pt x="85" y="1"/>
                </a:cubicBezTo>
                <a:cubicBezTo>
                  <a:pt x="90" y="0"/>
                  <a:pt x="95" y="2"/>
                  <a:pt x="101" y="8"/>
                </a:cubicBezTo>
                <a:cubicBezTo>
                  <a:pt x="104" y="11"/>
                  <a:pt x="106" y="13"/>
                  <a:pt x="107" y="15"/>
                </a:cubicBezTo>
                <a:cubicBezTo>
                  <a:pt x="110" y="19"/>
                  <a:pt x="112" y="20"/>
                  <a:pt x="120" y="37"/>
                </a:cubicBezTo>
                <a:cubicBezTo>
                  <a:pt x="129" y="55"/>
                  <a:pt x="128" y="51"/>
                  <a:pt x="131" y="60"/>
                </a:cubicBezTo>
                <a:cubicBezTo>
                  <a:pt x="164" y="25"/>
                  <a:pt x="164" y="25"/>
                  <a:pt x="164" y="25"/>
                </a:cubicBezTo>
                <a:cubicBezTo>
                  <a:pt x="173" y="16"/>
                  <a:pt x="180" y="11"/>
                  <a:pt x="187" y="11"/>
                </a:cubicBezTo>
                <a:cubicBezTo>
                  <a:pt x="193" y="10"/>
                  <a:pt x="200" y="13"/>
                  <a:pt x="205" y="19"/>
                </a:cubicBezTo>
                <a:cubicBezTo>
                  <a:pt x="210" y="24"/>
                  <a:pt x="213" y="29"/>
                  <a:pt x="214" y="34"/>
                </a:cubicBezTo>
                <a:cubicBezTo>
                  <a:pt x="214" y="39"/>
                  <a:pt x="211" y="47"/>
                  <a:pt x="203" y="57"/>
                </a:cubicBezTo>
                <a:cubicBezTo>
                  <a:pt x="166" y="100"/>
                  <a:pt x="166" y="100"/>
                  <a:pt x="166" y="100"/>
                </a:cubicBezTo>
                <a:cubicBezTo>
                  <a:pt x="217" y="98"/>
                  <a:pt x="217" y="98"/>
                  <a:pt x="217" y="98"/>
                </a:cubicBezTo>
                <a:cubicBezTo>
                  <a:pt x="229" y="96"/>
                  <a:pt x="238" y="98"/>
                  <a:pt x="244" y="104"/>
                </a:cubicBezTo>
                <a:cubicBezTo>
                  <a:pt x="247" y="107"/>
                  <a:pt x="249" y="111"/>
                  <a:pt x="249" y="115"/>
                </a:cubicBezTo>
                <a:cubicBezTo>
                  <a:pt x="250" y="120"/>
                  <a:pt x="249" y="124"/>
                  <a:pt x="247" y="129"/>
                </a:cubicBezTo>
                <a:cubicBezTo>
                  <a:pt x="247" y="130"/>
                  <a:pt x="246" y="132"/>
                  <a:pt x="245" y="134"/>
                </a:cubicBezTo>
                <a:cubicBezTo>
                  <a:pt x="244" y="137"/>
                  <a:pt x="243" y="140"/>
                  <a:pt x="241" y="141"/>
                </a:cubicBezTo>
                <a:cubicBezTo>
                  <a:pt x="239" y="144"/>
                  <a:pt x="234" y="146"/>
                  <a:pt x="227" y="147"/>
                </a:cubicBezTo>
                <a:cubicBezTo>
                  <a:pt x="221" y="149"/>
                  <a:pt x="207" y="150"/>
                  <a:pt x="187" y="151"/>
                </a:cubicBezTo>
                <a:cubicBezTo>
                  <a:pt x="175" y="152"/>
                  <a:pt x="161" y="148"/>
                  <a:pt x="160" y="148"/>
                </a:cubicBezTo>
                <a:cubicBezTo>
                  <a:pt x="161" y="151"/>
                  <a:pt x="165" y="161"/>
                  <a:pt x="168" y="168"/>
                </a:cubicBezTo>
                <a:cubicBezTo>
                  <a:pt x="168" y="171"/>
                  <a:pt x="173" y="181"/>
                  <a:pt x="176" y="194"/>
                </a:cubicBezTo>
                <a:cubicBezTo>
                  <a:pt x="179" y="206"/>
                  <a:pt x="176" y="203"/>
                  <a:pt x="176" y="211"/>
                </a:cubicBezTo>
                <a:cubicBezTo>
                  <a:pt x="176" y="214"/>
                  <a:pt x="174" y="217"/>
                  <a:pt x="170" y="221"/>
                </a:cubicBezTo>
                <a:cubicBezTo>
                  <a:pt x="166" y="226"/>
                  <a:pt x="161" y="228"/>
                  <a:pt x="156" y="230"/>
                </a:cubicBezTo>
                <a:cubicBezTo>
                  <a:pt x="147" y="234"/>
                  <a:pt x="137" y="233"/>
                  <a:pt x="130" y="226"/>
                </a:cubicBezTo>
                <a:cubicBezTo>
                  <a:pt x="127" y="223"/>
                  <a:pt x="125" y="219"/>
                  <a:pt x="122" y="213"/>
                </a:cubicBezTo>
                <a:cubicBezTo>
                  <a:pt x="118" y="188"/>
                  <a:pt x="117" y="189"/>
                  <a:pt x="110" y="169"/>
                </a:cubicBezTo>
                <a:cubicBezTo>
                  <a:pt x="92" y="192"/>
                  <a:pt x="92" y="192"/>
                  <a:pt x="92" y="192"/>
                </a:cubicBezTo>
                <a:cubicBezTo>
                  <a:pt x="90" y="193"/>
                  <a:pt x="88" y="195"/>
                  <a:pt x="87" y="197"/>
                </a:cubicBezTo>
                <a:cubicBezTo>
                  <a:pt x="86" y="198"/>
                  <a:pt x="85" y="200"/>
                  <a:pt x="84" y="201"/>
                </a:cubicBezTo>
                <a:cubicBezTo>
                  <a:pt x="76" y="209"/>
                  <a:pt x="70" y="212"/>
                  <a:pt x="65" y="212"/>
                </a:cubicBezTo>
                <a:cubicBezTo>
                  <a:pt x="60" y="211"/>
                  <a:pt x="55" y="209"/>
                  <a:pt x="50" y="204"/>
                </a:cubicBezTo>
                <a:cubicBezTo>
                  <a:pt x="50" y="203"/>
                  <a:pt x="48" y="202"/>
                  <a:pt x="44" y="198"/>
                </a:cubicBezTo>
                <a:cubicBezTo>
                  <a:pt x="41" y="195"/>
                  <a:pt x="39" y="191"/>
                  <a:pt x="38" y="185"/>
                </a:cubicBezTo>
                <a:cubicBezTo>
                  <a:pt x="37" y="179"/>
                  <a:pt x="39" y="173"/>
                  <a:pt x="43" y="16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F9C7F-561D-3C46-8438-85D65E43F3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7168" y="1809518"/>
            <a:ext cx="6319318" cy="3961730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n-GB" dirty="0"/>
              <a:t>Celts were pushed to the North and West (Scotland, Wales, Cornwall, Ireland)</a:t>
            </a:r>
          </a:p>
          <a:p>
            <a:pPr>
              <a:lnSpc>
                <a:spcPct val="110000"/>
              </a:lnSpc>
            </a:pPr>
            <a:r>
              <a:rPr lang="en-GB" dirty="0"/>
              <a:t>A</a:t>
            </a:r>
            <a:r>
              <a:rPr lang="en-CZ" dirty="0"/>
              <a:t> little contact between Anglo-Saxons and Celts</a:t>
            </a:r>
          </a:p>
          <a:p>
            <a:pPr>
              <a:lnSpc>
                <a:spcPct val="110000"/>
              </a:lnSpc>
            </a:pPr>
            <a:r>
              <a:rPr lang="en-CZ" dirty="0"/>
              <a:t>Very few borrowings</a:t>
            </a:r>
          </a:p>
          <a:p>
            <a:pPr marL="0" indent="0">
              <a:lnSpc>
                <a:spcPct val="110000"/>
              </a:lnSpc>
              <a:buNone/>
            </a:pPr>
            <a:endParaRPr lang="en-GB" i="1" dirty="0"/>
          </a:p>
          <a:p>
            <a:pPr marL="0" indent="0">
              <a:lnSpc>
                <a:spcPct val="110000"/>
              </a:lnSpc>
              <a:buNone/>
            </a:pPr>
            <a:r>
              <a:rPr lang="en-GB" i="1" dirty="0"/>
              <a:t>E</a:t>
            </a:r>
            <a:r>
              <a:rPr lang="en-CZ" i="1" dirty="0"/>
              <a:t>g.: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CZ" i="1" dirty="0"/>
              <a:t>loch</a:t>
            </a:r>
            <a:r>
              <a:rPr lang="en-CZ" dirty="0"/>
              <a:t>= lake, place names: </a:t>
            </a:r>
            <a:r>
              <a:rPr lang="en-CZ" i="1" dirty="0"/>
              <a:t>Avon, Thames, London, York, Kent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CZ" i="1" dirty="0"/>
              <a:t>binn =</a:t>
            </a:r>
            <a:r>
              <a:rPr lang="en-CZ" dirty="0"/>
              <a:t>bin</a:t>
            </a:r>
            <a:r>
              <a:rPr lang="en-CZ" i="1" dirty="0"/>
              <a:t>, torr =</a:t>
            </a:r>
            <a:r>
              <a:rPr lang="en-CZ" dirty="0"/>
              <a:t>peak</a:t>
            </a:r>
            <a:r>
              <a:rPr lang="en-CZ" i="1" dirty="0"/>
              <a:t>, carr =</a:t>
            </a:r>
            <a:r>
              <a:rPr lang="en-CZ" dirty="0"/>
              <a:t>rock</a:t>
            </a:r>
            <a:r>
              <a:rPr lang="en-CZ" i="1" dirty="0"/>
              <a:t>, bratt =</a:t>
            </a:r>
            <a:r>
              <a:rPr lang="en-CZ" dirty="0"/>
              <a:t>cloak</a:t>
            </a:r>
            <a:r>
              <a:rPr lang="en-CZ" i="1" dirty="0"/>
              <a:t>; luh =</a:t>
            </a:r>
            <a:r>
              <a:rPr lang="en-CZ" dirty="0"/>
              <a:t>lake</a:t>
            </a:r>
          </a:p>
          <a:p>
            <a:pPr>
              <a:lnSpc>
                <a:spcPct val="110000"/>
              </a:lnSpc>
            </a:pPr>
            <a:endParaRPr lang="en-CZ" sz="1400" dirty="0"/>
          </a:p>
        </p:txBody>
      </p:sp>
    </p:spTree>
    <p:extLst>
      <p:ext uri="{BB962C8B-B14F-4D97-AF65-F5344CB8AC3E}">
        <p14:creationId xmlns:p14="http://schemas.microsoft.com/office/powerpoint/2010/main" val="1395747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:a16="http://schemas.microsoft.com/office/drawing/2014/main" id="{3F58D3F4-AD3E-4263-85BF-7EB7124583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9">
            <a:extLst>
              <a:ext uri="{FF2B5EF4-FFF2-40B4-BE49-F238E27FC236}">
                <a16:creationId xmlns:a16="http://schemas.microsoft.com/office/drawing/2014/main" id="{B383AC10-A272-4982-A610-DDA728D781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1">
            <a:extLst>
              <a:ext uri="{FF2B5EF4-FFF2-40B4-BE49-F238E27FC236}">
                <a16:creationId xmlns:a16="http://schemas.microsoft.com/office/drawing/2014/main" id="{F6FDED66-1461-4834-9923-329986747F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95815" y="0"/>
            <a:ext cx="11196185" cy="6858000"/>
          </a:xfrm>
          <a:custGeom>
            <a:avLst/>
            <a:gdLst>
              <a:gd name="connsiteX0" fmla="*/ 678180 w 11196185"/>
              <a:gd name="connsiteY0" fmla="*/ 0 h 6858000"/>
              <a:gd name="connsiteX1" fmla="*/ 10577581 w 11196185"/>
              <a:gd name="connsiteY1" fmla="*/ 0 h 6858000"/>
              <a:gd name="connsiteX2" fmla="*/ 10716113 w 11196185"/>
              <a:gd name="connsiteY2" fmla="*/ 294338 h 6858000"/>
              <a:gd name="connsiteX3" fmla="*/ 11040720 w 11196185"/>
              <a:gd name="connsiteY3" fmla="*/ 992736 h 6858000"/>
              <a:gd name="connsiteX4" fmla="*/ 11188414 w 11196185"/>
              <a:gd name="connsiteY4" fmla="*/ 1350314 h 6858000"/>
              <a:gd name="connsiteX5" fmla="*/ 11196185 w 11196185"/>
              <a:gd name="connsiteY5" fmla="*/ 1382182 h 6858000"/>
              <a:gd name="connsiteX6" fmla="*/ 11196185 w 11196185"/>
              <a:gd name="connsiteY6" fmla="*/ 4121434 h 6858000"/>
              <a:gd name="connsiteX7" fmla="*/ 11176802 w 11196185"/>
              <a:gd name="connsiteY7" fmla="*/ 4304566 h 6858000"/>
              <a:gd name="connsiteX8" fmla="*/ 10289429 w 11196185"/>
              <a:gd name="connsiteY8" fmla="*/ 5937296 h 6858000"/>
              <a:gd name="connsiteX9" fmla="*/ 9411880 w 11196185"/>
              <a:gd name="connsiteY9" fmla="*/ 6851146 h 6858000"/>
              <a:gd name="connsiteX10" fmla="*/ 9402883 w 11196185"/>
              <a:gd name="connsiteY10" fmla="*/ 6858000 h 6858000"/>
              <a:gd name="connsiteX11" fmla="*/ 1880709 w 11196185"/>
              <a:gd name="connsiteY11" fmla="*/ 6858000 h 6858000"/>
              <a:gd name="connsiteX12" fmla="*/ 1838993 w 11196185"/>
              <a:gd name="connsiteY12" fmla="*/ 6821023 h 6858000"/>
              <a:gd name="connsiteX13" fmla="*/ 1110605 w 11196185"/>
              <a:gd name="connsiteY13" fmla="*/ 6101023 h 6858000"/>
              <a:gd name="connsiteX14" fmla="*/ 0 w 11196185"/>
              <a:gd name="connsiteY14" fmla="*/ 3022953 h 6858000"/>
              <a:gd name="connsiteX15" fmla="*/ 653297 w 11196185"/>
              <a:gd name="connsiteY15" fmla="*/ 4311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1196185" h="6858000">
                <a:moveTo>
                  <a:pt x="678180" y="0"/>
                </a:moveTo>
                <a:lnTo>
                  <a:pt x="10577581" y="0"/>
                </a:lnTo>
                <a:lnTo>
                  <a:pt x="10716113" y="294338"/>
                </a:lnTo>
                <a:cubicBezTo>
                  <a:pt x="10820232" y="519974"/>
                  <a:pt x="10926393" y="755332"/>
                  <a:pt x="11040720" y="992736"/>
                </a:cubicBezTo>
                <a:cubicBezTo>
                  <a:pt x="11101967" y="1099159"/>
                  <a:pt x="11150454" y="1219908"/>
                  <a:pt x="11188414" y="1350314"/>
                </a:cubicBezTo>
                <a:lnTo>
                  <a:pt x="11196185" y="1382182"/>
                </a:lnTo>
                <a:lnTo>
                  <a:pt x="11196185" y="4121434"/>
                </a:lnTo>
                <a:lnTo>
                  <a:pt x="11176802" y="4304566"/>
                </a:lnTo>
                <a:cubicBezTo>
                  <a:pt x="11053990" y="5160104"/>
                  <a:pt x="10546664" y="5536165"/>
                  <a:pt x="10289429" y="5937296"/>
                </a:cubicBezTo>
                <a:cubicBezTo>
                  <a:pt x="10175102" y="6195166"/>
                  <a:pt x="9816937" y="6534516"/>
                  <a:pt x="9411880" y="6851146"/>
                </a:cubicBezTo>
                <a:lnTo>
                  <a:pt x="9402883" y="6858000"/>
                </a:lnTo>
                <a:lnTo>
                  <a:pt x="1880709" y="6858000"/>
                </a:lnTo>
                <a:lnTo>
                  <a:pt x="1838993" y="6821023"/>
                </a:lnTo>
                <a:cubicBezTo>
                  <a:pt x="1404461" y="6426943"/>
                  <a:pt x="1110605" y="6101023"/>
                  <a:pt x="1110605" y="6101023"/>
                </a:cubicBezTo>
                <a:cubicBezTo>
                  <a:pt x="816622" y="5544351"/>
                  <a:pt x="0" y="3776098"/>
                  <a:pt x="0" y="3022953"/>
                </a:cubicBezTo>
                <a:cubicBezTo>
                  <a:pt x="0" y="2171572"/>
                  <a:pt x="195989" y="894500"/>
                  <a:pt x="653297" y="43119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F609D3-1AFD-B347-84EE-1A7310803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7168" y="532136"/>
            <a:ext cx="4991961" cy="1477328"/>
          </a:xfrm>
        </p:spPr>
        <p:txBody>
          <a:bodyPr wrap="square" anchor="ctr">
            <a:normAutofit/>
          </a:bodyPr>
          <a:lstStyle/>
          <a:p>
            <a:r>
              <a:rPr lang="en-CZ" dirty="0"/>
              <a:t>Irish Gaelic language</a:t>
            </a:r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1607CD53-0FF9-47E9-94AD-2BF64BA80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5824556">
            <a:off x="198004" y="426519"/>
            <a:ext cx="2955087" cy="2765998"/>
          </a:xfrm>
          <a:custGeom>
            <a:avLst/>
            <a:gdLst>
              <a:gd name="T0" fmla="*/ 43 w 250"/>
              <a:gd name="T1" fmla="*/ 167 h 234"/>
              <a:gd name="T2" fmla="*/ 70 w 250"/>
              <a:gd name="T3" fmla="*/ 133 h 234"/>
              <a:gd name="T4" fmla="*/ 48 w 250"/>
              <a:gd name="T5" fmla="*/ 134 h 234"/>
              <a:gd name="T6" fmla="*/ 19 w 250"/>
              <a:gd name="T7" fmla="*/ 130 h 234"/>
              <a:gd name="T8" fmla="*/ 6 w 250"/>
              <a:gd name="T9" fmla="*/ 123 h 234"/>
              <a:gd name="T10" fmla="*/ 1 w 250"/>
              <a:gd name="T11" fmla="*/ 103 h 234"/>
              <a:gd name="T12" fmla="*/ 11 w 250"/>
              <a:gd name="T13" fmla="*/ 81 h 234"/>
              <a:gd name="T14" fmla="*/ 23 w 250"/>
              <a:gd name="T15" fmla="*/ 76 h 234"/>
              <a:gd name="T16" fmla="*/ 81 w 250"/>
              <a:gd name="T17" fmla="*/ 78 h 234"/>
              <a:gd name="T18" fmla="*/ 65 w 250"/>
              <a:gd name="T19" fmla="*/ 49 h 234"/>
              <a:gd name="T20" fmla="*/ 57 w 250"/>
              <a:gd name="T21" fmla="*/ 27 h 234"/>
              <a:gd name="T22" fmla="*/ 67 w 250"/>
              <a:gd name="T23" fmla="*/ 12 h 234"/>
              <a:gd name="T24" fmla="*/ 85 w 250"/>
              <a:gd name="T25" fmla="*/ 1 h 234"/>
              <a:gd name="T26" fmla="*/ 101 w 250"/>
              <a:gd name="T27" fmla="*/ 8 h 234"/>
              <a:gd name="T28" fmla="*/ 107 w 250"/>
              <a:gd name="T29" fmla="*/ 15 h 234"/>
              <a:gd name="T30" fmla="*/ 120 w 250"/>
              <a:gd name="T31" fmla="*/ 37 h 234"/>
              <a:gd name="T32" fmla="*/ 131 w 250"/>
              <a:gd name="T33" fmla="*/ 60 h 234"/>
              <a:gd name="T34" fmla="*/ 164 w 250"/>
              <a:gd name="T35" fmla="*/ 25 h 234"/>
              <a:gd name="T36" fmla="*/ 187 w 250"/>
              <a:gd name="T37" fmla="*/ 11 h 234"/>
              <a:gd name="T38" fmla="*/ 205 w 250"/>
              <a:gd name="T39" fmla="*/ 19 h 234"/>
              <a:gd name="T40" fmla="*/ 214 w 250"/>
              <a:gd name="T41" fmla="*/ 34 h 234"/>
              <a:gd name="T42" fmla="*/ 203 w 250"/>
              <a:gd name="T43" fmla="*/ 57 h 234"/>
              <a:gd name="T44" fmla="*/ 166 w 250"/>
              <a:gd name="T45" fmla="*/ 100 h 234"/>
              <a:gd name="T46" fmla="*/ 217 w 250"/>
              <a:gd name="T47" fmla="*/ 98 h 234"/>
              <a:gd name="T48" fmla="*/ 244 w 250"/>
              <a:gd name="T49" fmla="*/ 104 h 234"/>
              <a:gd name="T50" fmla="*/ 249 w 250"/>
              <a:gd name="T51" fmla="*/ 115 h 234"/>
              <a:gd name="T52" fmla="*/ 247 w 250"/>
              <a:gd name="T53" fmla="*/ 129 h 234"/>
              <a:gd name="T54" fmla="*/ 245 w 250"/>
              <a:gd name="T55" fmla="*/ 134 h 234"/>
              <a:gd name="T56" fmla="*/ 241 w 250"/>
              <a:gd name="T57" fmla="*/ 141 h 234"/>
              <a:gd name="T58" fmla="*/ 227 w 250"/>
              <a:gd name="T59" fmla="*/ 147 h 234"/>
              <a:gd name="T60" fmla="*/ 187 w 250"/>
              <a:gd name="T61" fmla="*/ 151 h 234"/>
              <a:gd name="T62" fmla="*/ 160 w 250"/>
              <a:gd name="T63" fmla="*/ 148 h 234"/>
              <a:gd name="T64" fmla="*/ 168 w 250"/>
              <a:gd name="T65" fmla="*/ 168 h 234"/>
              <a:gd name="T66" fmla="*/ 176 w 250"/>
              <a:gd name="T67" fmla="*/ 194 h 234"/>
              <a:gd name="T68" fmla="*/ 176 w 250"/>
              <a:gd name="T69" fmla="*/ 211 h 234"/>
              <a:gd name="T70" fmla="*/ 170 w 250"/>
              <a:gd name="T71" fmla="*/ 221 h 234"/>
              <a:gd name="T72" fmla="*/ 156 w 250"/>
              <a:gd name="T73" fmla="*/ 230 h 234"/>
              <a:gd name="T74" fmla="*/ 130 w 250"/>
              <a:gd name="T75" fmla="*/ 226 h 234"/>
              <a:gd name="T76" fmla="*/ 122 w 250"/>
              <a:gd name="T77" fmla="*/ 213 h 234"/>
              <a:gd name="T78" fmla="*/ 110 w 250"/>
              <a:gd name="T79" fmla="*/ 169 h 234"/>
              <a:gd name="T80" fmla="*/ 92 w 250"/>
              <a:gd name="T81" fmla="*/ 192 h 234"/>
              <a:gd name="T82" fmla="*/ 87 w 250"/>
              <a:gd name="T83" fmla="*/ 197 h 234"/>
              <a:gd name="T84" fmla="*/ 84 w 250"/>
              <a:gd name="T85" fmla="*/ 201 h 234"/>
              <a:gd name="T86" fmla="*/ 65 w 250"/>
              <a:gd name="T87" fmla="*/ 212 h 234"/>
              <a:gd name="T88" fmla="*/ 50 w 250"/>
              <a:gd name="T89" fmla="*/ 204 h 234"/>
              <a:gd name="T90" fmla="*/ 44 w 250"/>
              <a:gd name="T91" fmla="*/ 198 h 234"/>
              <a:gd name="T92" fmla="*/ 38 w 250"/>
              <a:gd name="T93" fmla="*/ 185 h 234"/>
              <a:gd name="T94" fmla="*/ 43 w 250"/>
              <a:gd name="T95" fmla="*/ 167 h 2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50" h="234">
                <a:moveTo>
                  <a:pt x="43" y="167"/>
                </a:moveTo>
                <a:cubicBezTo>
                  <a:pt x="70" y="133"/>
                  <a:pt x="70" y="133"/>
                  <a:pt x="70" y="133"/>
                </a:cubicBezTo>
                <a:cubicBezTo>
                  <a:pt x="60" y="134"/>
                  <a:pt x="61" y="134"/>
                  <a:pt x="48" y="134"/>
                </a:cubicBezTo>
                <a:cubicBezTo>
                  <a:pt x="34" y="133"/>
                  <a:pt x="24" y="132"/>
                  <a:pt x="19" y="130"/>
                </a:cubicBezTo>
                <a:cubicBezTo>
                  <a:pt x="13" y="128"/>
                  <a:pt x="9" y="126"/>
                  <a:pt x="6" y="123"/>
                </a:cubicBezTo>
                <a:cubicBezTo>
                  <a:pt x="1" y="119"/>
                  <a:pt x="0" y="112"/>
                  <a:pt x="1" y="103"/>
                </a:cubicBezTo>
                <a:cubicBezTo>
                  <a:pt x="2" y="93"/>
                  <a:pt x="6" y="86"/>
                  <a:pt x="11" y="81"/>
                </a:cubicBezTo>
                <a:cubicBezTo>
                  <a:pt x="15" y="77"/>
                  <a:pt x="18" y="76"/>
                  <a:pt x="23" y="76"/>
                </a:cubicBezTo>
                <a:cubicBezTo>
                  <a:pt x="81" y="78"/>
                  <a:pt x="81" y="78"/>
                  <a:pt x="81" y="78"/>
                </a:cubicBezTo>
                <a:cubicBezTo>
                  <a:pt x="65" y="49"/>
                  <a:pt x="65" y="49"/>
                  <a:pt x="65" y="49"/>
                </a:cubicBezTo>
                <a:cubicBezTo>
                  <a:pt x="58" y="40"/>
                  <a:pt x="56" y="33"/>
                  <a:pt x="57" y="27"/>
                </a:cubicBezTo>
                <a:cubicBezTo>
                  <a:pt x="58" y="21"/>
                  <a:pt x="62" y="16"/>
                  <a:pt x="67" y="12"/>
                </a:cubicBezTo>
                <a:cubicBezTo>
                  <a:pt x="74" y="6"/>
                  <a:pt x="80" y="2"/>
                  <a:pt x="85" y="1"/>
                </a:cubicBezTo>
                <a:cubicBezTo>
                  <a:pt x="90" y="0"/>
                  <a:pt x="95" y="2"/>
                  <a:pt x="101" y="8"/>
                </a:cubicBezTo>
                <a:cubicBezTo>
                  <a:pt x="104" y="11"/>
                  <a:pt x="106" y="13"/>
                  <a:pt x="107" y="15"/>
                </a:cubicBezTo>
                <a:cubicBezTo>
                  <a:pt x="110" y="19"/>
                  <a:pt x="112" y="20"/>
                  <a:pt x="120" y="37"/>
                </a:cubicBezTo>
                <a:cubicBezTo>
                  <a:pt x="129" y="55"/>
                  <a:pt x="128" y="51"/>
                  <a:pt x="131" y="60"/>
                </a:cubicBezTo>
                <a:cubicBezTo>
                  <a:pt x="164" y="25"/>
                  <a:pt x="164" y="25"/>
                  <a:pt x="164" y="25"/>
                </a:cubicBezTo>
                <a:cubicBezTo>
                  <a:pt x="173" y="16"/>
                  <a:pt x="180" y="11"/>
                  <a:pt x="187" y="11"/>
                </a:cubicBezTo>
                <a:cubicBezTo>
                  <a:pt x="193" y="10"/>
                  <a:pt x="200" y="13"/>
                  <a:pt x="205" y="19"/>
                </a:cubicBezTo>
                <a:cubicBezTo>
                  <a:pt x="210" y="24"/>
                  <a:pt x="213" y="29"/>
                  <a:pt x="214" y="34"/>
                </a:cubicBezTo>
                <a:cubicBezTo>
                  <a:pt x="214" y="39"/>
                  <a:pt x="211" y="47"/>
                  <a:pt x="203" y="57"/>
                </a:cubicBezTo>
                <a:cubicBezTo>
                  <a:pt x="166" y="100"/>
                  <a:pt x="166" y="100"/>
                  <a:pt x="166" y="100"/>
                </a:cubicBezTo>
                <a:cubicBezTo>
                  <a:pt x="217" y="98"/>
                  <a:pt x="217" y="98"/>
                  <a:pt x="217" y="98"/>
                </a:cubicBezTo>
                <a:cubicBezTo>
                  <a:pt x="229" y="96"/>
                  <a:pt x="238" y="98"/>
                  <a:pt x="244" y="104"/>
                </a:cubicBezTo>
                <a:cubicBezTo>
                  <a:pt x="247" y="107"/>
                  <a:pt x="249" y="111"/>
                  <a:pt x="249" y="115"/>
                </a:cubicBezTo>
                <a:cubicBezTo>
                  <a:pt x="250" y="120"/>
                  <a:pt x="249" y="124"/>
                  <a:pt x="247" y="129"/>
                </a:cubicBezTo>
                <a:cubicBezTo>
                  <a:pt x="247" y="130"/>
                  <a:pt x="246" y="132"/>
                  <a:pt x="245" y="134"/>
                </a:cubicBezTo>
                <a:cubicBezTo>
                  <a:pt x="244" y="137"/>
                  <a:pt x="243" y="140"/>
                  <a:pt x="241" y="141"/>
                </a:cubicBezTo>
                <a:cubicBezTo>
                  <a:pt x="239" y="144"/>
                  <a:pt x="234" y="146"/>
                  <a:pt x="227" y="147"/>
                </a:cubicBezTo>
                <a:cubicBezTo>
                  <a:pt x="221" y="149"/>
                  <a:pt x="207" y="150"/>
                  <a:pt x="187" y="151"/>
                </a:cubicBezTo>
                <a:cubicBezTo>
                  <a:pt x="175" y="152"/>
                  <a:pt x="161" y="148"/>
                  <a:pt x="160" y="148"/>
                </a:cubicBezTo>
                <a:cubicBezTo>
                  <a:pt x="161" y="151"/>
                  <a:pt x="165" y="161"/>
                  <a:pt x="168" y="168"/>
                </a:cubicBezTo>
                <a:cubicBezTo>
                  <a:pt x="168" y="171"/>
                  <a:pt x="173" y="181"/>
                  <a:pt x="176" y="194"/>
                </a:cubicBezTo>
                <a:cubicBezTo>
                  <a:pt x="179" y="206"/>
                  <a:pt x="176" y="203"/>
                  <a:pt x="176" y="211"/>
                </a:cubicBezTo>
                <a:cubicBezTo>
                  <a:pt x="176" y="214"/>
                  <a:pt x="174" y="217"/>
                  <a:pt x="170" y="221"/>
                </a:cubicBezTo>
                <a:cubicBezTo>
                  <a:pt x="166" y="226"/>
                  <a:pt x="161" y="228"/>
                  <a:pt x="156" y="230"/>
                </a:cubicBezTo>
                <a:cubicBezTo>
                  <a:pt x="147" y="234"/>
                  <a:pt x="137" y="233"/>
                  <a:pt x="130" y="226"/>
                </a:cubicBezTo>
                <a:cubicBezTo>
                  <a:pt x="127" y="223"/>
                  <a:pt x="125" y="219"/>
                  <a:pt x="122" y="213"/>
                </a:cubicBezTo>
                <a:cubicBezTo>
                  <a:pt x="118" y="188"/>
                  <a:pt x="117" y="189"/>
                  <a:pt x="110" y="169"/>
                </a:cubicBezTo>
                <a:cubicBezTo>
                  <a:pt x="92" y="192"/>
                  <a:pt x="92" y="192"/>
                  <a:pt x="92" y="192"/>
                </a:cubicBezTo>
                <a:cubicBezTo>
                  <a:pt x="90" y="193"/>
                  <a:pt x="88" y="195"/>
                  <a:pt x="87" y="197"/>
                </a:cubicBezTo>
                <a:cubicBezTo>
                  <a:pt x="86" y="198"/>
                  <a:pt x="85" y="200"/>
                  <a:pt x="84" y="201"/>
                </a:cubicBezTo>
                <a:cubicBezTo>
                  <a:pt x="76" y="209"/>
                  <a:pt x="70" y="212"/>
                  <a:pt x="65" y="212"/>
                </a:cubicBezTo>
                <a:cubicBezTo>
                  <a:pt x="60" y="211"/>
                  <a:pt x="55" y="209"/>
                  <a:pt x="50" y="204"/>
                </a:cubicBezTo>
                <a:cubicBezTo>
                  <a:pt x="50" y="203"/>
                  <a:pt x="48" y="202"/>
                  <a:pt x="44" y="198"/>
                </a:cubicBezTo>
                <a:cubicBezTo>
                  <a:pt x="41" y="195"/>
                  <a:pt x="39" y="191"/>
                  <a:pt x="38" y="185"/>
                </a:cubicBezTo>
                <a:cubicBezTo>
                  <a:pt x="37" y="179"/>
                  <a:pt x="39" y="173"/>
                  <a:pt x="43" y="16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3B36DA-6632-8E4B-AF80-9B085048EE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7167" y="2351314"/>
            <a:ext cx="4991962" cy="3406559"/>
          </a:xfrm>
        </p:spPr>
        <p:txBody>
          <a:bodyPr>
            <a:normAutofit/>
          </a:bodyPr>
          <a:lstStyle/>
          <a:p>
            <a:r>
              <a:rPr lang="en-CZ" dirty="0"/>
              <a:t>Later period borrowings</a:t>
            </a:r>
          </a:p>
          <a:p>
            <a:r>
              <a:rPr lang="en-GB" dirty="0"/>
              <a:t>R</a:t>
            </a:r>
            <a:r>
              <a:rPr lang="en-CZ" dirty="0"/>
              <a:t>efering to local phenomena</a:t>
            </a:r>
          </a:p>
          <a:p>
            <a:endParaRPr lang="en-CZ" i="1" dirty="0"/>
          </a:p>
          <a:p>
            <a:pPr marL="0" indent="0">
              <a:buNone/>
            </a:pPr>
            <a:r>
              <a:rPr lang="en-CZ" i="1" dirty="0"/>
              <a:t>Eg.:</a:t>
            </a:r>
          </a:p>
          <a:p>
            <a:pPr marL="0" indent="0">
              <a:buNone/>
            </a:pPr>
            <a:r>
              <a:rPr lang="en-GB" i="1" dirty="0"/>
              <a:t>c</a:t>
            </a:r>
            <a:r>
              <a:rPr lang="en-CZ" i="1" dirty="0"/>
              <a:t>lan, whisky, bog, slogan, hooligan</a:t>
            </a:r>
            <a:endParaRPr lang="en-CZ" dirty="0"/>
          </a:p>
          <a:p>
            <a:endParaRPr lang="en-CZ" dirty="0"/>
          </a:p>
          <a:p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425735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32CEF-AC93-2848-B05A-06F53D560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842" y="2676600"/>
            <a:ext cx="10728322" cy="752400"/>
          </a:xfrm>
        </p:spPr>
        <p:txBody>
          <a:bodyPr>
            <a:noAutofit/>
          </a:bodyPr>
          <a:lstStyle/>
          <a:p>
            <a:pPr algn="ctr"/>
            <a:r>
              <a:rPr lang="en-CZ" sz="5400" dirty="0"/>
              <a:t>Thank you!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E089C4-C2C1-444D-A2C0-F85481A2C4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839" y="5279571"/>
            <a:ext cx="10728325" cy="1033690"/>
          </a:xfrm>
        </p:spPr>
        <p:txBody>
          <a:bodyPr/>
          <a:lstStyle/>
          <a:p>
            <a:r>
              <a:rPr lang="en-GB" dirty="0"/>
              <a:t>R</a:t>
            </a:r>
            <a:r>
              <a:rPr lang="en-CZ" dirty="0"/>
              <a:t>eferences:</a:t>
            </a:r>
          </a:p>
          <a:p>
            <a:pPr marL="0" indent="0">
              <a:buNone/>
            </a:pPr>
            <a:r>
              <a:rPr lang="cs-CZ" dirty="0"/>
              <a:t>    Vogel, R. (2007). </a:t>
            </a:r>
            <a:r>
              <a:rPr lang="cs-CZ" dirty="0" err="1"/>
              <a:t>Basics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Lexicology</a:t>
            </a:r>
            <a:r>
              <a:rPr lang="cs-CZ" dirty="0"/>
              <a:t>. 1st </a:t>
            </a:r>
            <a:r>
              <a:rPr lang="cs-CZ" dirty="0" err="1"/>
              <a:t>ed</a:t>
            </a:r>
            <a:r>
              <a:rPr lang="cs-CZ" dirty="0"/>
              <a:t>. Brno: Masarykova univerzita.</a:t>
            </a:r>
          </a:p>
          <a:p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4288147277"/>
      </p:ext>
    </p:extLst>
  </p:cSld>
  <p:clrMapOvr>
    <a:masterClrMapping/>
  </p:clrMapOvr>
</p:sld>
</file>

<file path=ppt/theme/theme1.xml><?xml version="1.0" encoding="utf-8"?>
<a:theme xmlns:a="http://schemas.openxmlformats.org/drawingml/2006/main" name="BlobVTI">
  <a:themeElements>
    <a:clrScheme name="AnalogousFromDarkSeedLeftStep">
      <a:dk1>
        <a:srgbClr val="000000"/>
      </a:dk1>
      <a:lt1>
        <a:srgbClr val="FFFFFF"/>
      </a:lt1>
      <a:dk2>
        <a:srgbClr val="1C2831"/>
      </a:dk2>
      <a:lt2>
        <a:srgbClr val="F0F3F1"/>
      </a:lt2>
      <a:accent1>
        <a:srgbClr val="C34DB6"/>
      </a:accent1>
      <a:accent2>
        <a:srgbClr val="8D3BB1"/>
      </a:accent2>
      <a:accent3>
        <a:srgbClr val="6E4DC3"/>
      </a:accent3>
      <a:accent4>
        <a:srgbClr val="3D4DB2"/>
      </a:accent4>
      <a:accent5>
        <a:srgbClr val="4D8FC3"/>
      </a:accent5>
      <a:accent6>
        <a:srgbClr val="3BAEB1"/>
      </a:accent6>
      <a:hlink>
        <a:srgbClr val="3F71BF"/>
      </a:hlink>
      <a:folHlink>
        <a:srgbClr val="7F7F7F"/>
      </a:folHlink>
    </a:clrScheme>
    <a:fontScheme name="Blob">
      <a:majorFont>
        <a:latin typeface="Sagona Book"/>
        <a:ea typeface=""/>
        <a:cs typeface=""/>
      </a:majorFont>
      <a:minorFont>
        <a:latin typeface="Avenir Next LT Pr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bVTI" id="{06D3AACF-B619-4265-899F-5E2FB3A445D5}" vid="{F5918863-BA1A-4735-81A8-3E7BFBDA847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488</Words>
  <Application>Microsoft Macintosh PowerPoint</Application>
  <PresentationFormat>Widescreen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-apple-system</vt:lpstr>
      <vt:lpstr>Arial</vt:lpstr>
      <vt:lpstr>Avenir Next LT Pro</vt:lpstr>
      <vt:lpstr>Sagona Book</vt:lpstr>
      <vt:lpstr>The Hand Extrablack</vt:lpstr>
      <vt:lpstr>BlobVTI</vt:lpstr>
      <vt:lpstr>Anglo-Saxon layer of English word-stock</vt:lpstr>
      <vt:lpstr>The Origin of English Vocabulary</vt:lpstr>
      <vt:lpstr>Grammatical Words</vt:lpstr>
      <vt:lpstr>Lexical words</vt:lpstr>
      <vt:lpstr>Lexical construction </vt:lpstr>
      <vt:lpstr>Celtic Influence</vt:lpstr>
      <vt:lpstr>Irish Gaelic language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Anglo-Saxon layer of English word-stock</dc:title>
  <dc:creator>Lukáš Hudec</dc:creator>
  <cp:lastModifiedBy>Lukáš Hudec</cp:lastModifiedBy>
  <cp:revision>11</cp:revision>
  <dcterms:created xsi:type="dcterms:W3CDTF">2021-03-29T10:21:18Z</dcterms:created>
  <dcterms:modified xsi:type="dcterms:W3CDTF">2021-03-29T13:46:55Z</dcterms:modified>
</cp:coreProperties>
</file>